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61" r:id="rId4"/>
    <p:sldId id="266" r:id="rId5"/>
    <p:sldId id="259" r:id="rId6"/>
    <p:sldId id="260" r:id="rId7"/>
    <p:sldId id="262" r:id="rId8"/>
    <p:sldId id="263" r:id="rId9"/>
    <p:sldId id="256" r:id="rId10"/>
    <p:sldId id="265" r:id="rId11"/>
  </p:sldIdLst>
  <p:sldSz cx="9144000" cy="5143500" type="screen16x9"/>
  <p:notesSz cx="6858000" cy="9144000"/>
  <p:custDataLst>
    <p:tags r:id="rId1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howGuides="1">
      <p:cViewPr varScale="1">
        <p:scale>
          <a:sx n="87" d="100"/>
          <a:sy n="87" d="100"/>
        </p:scale>
        <p:origin x="-72" y="-216"/>
      </p:cViewPr>
      <p:guideLst>
        <p:guide orient="horz" pos="1620"/>
        <p:guide orient="horz" pos="214"/>
        <p:guide orient="horz" pos="3026"/>
        <p:guide orient="horz" pos="2754"/>
        <p:guide orient="horz" pos="2391"/>
        <p:guide pos="2880"/>
        <p:guide pos="3107"/>
        <p:guide pos="2653"/>
        <p:guide pos="204"/>
        <p:guide pos="5556"/>
        <p:guide pos="1429"/>
        <p:guide pos="43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466CB7-58F4-48C0-883C-BEEAC7AD30EA}" type="datetimeFigureOut">
              <a:rPr lang="ru-RU" smtClean="0"/>
              <a:t>03.05.2014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34B42F-CAF7-409E-9C41-A31E89C1C9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509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FC56A-B111-4271-B6B5-DE51388DF2B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784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D481-DA27-4192-9EE2-09E362725A7F}" type="datetimeFigureOut">
              <a:rPr lang="ru-RU" smtClean="0"/>
              <a:t>03.05.2014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25B14-EFF6-4552-8200-3B4D08C5C1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9861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D481-DA27-4192-9EE2-09E362725A7F}" type="datetimeFigureOut">
              <a:rPr lang="ru-RU" smtClean="0"/>
              <a:t>03.05.2014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25B14-EFF6-4552-8200-3B4D08C5C1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8567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D481-DA27-4192-9EE2-09E362725A7F}" type="datetimeFigureOut">
              <a:rPr lang="ru-RU" smtClean="0"/>
              <a:t>03.05.2014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25B14-EFF6-4552-8200-3B4D08C5C1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249763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D481-DA27-4192-9EE2-09E362725A7F}" type="datetimeFigureOut">
              <a:rPr lang="ru-RU" smtClean="0"/>
              <a:t>03.05.2014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25B14-EFF6-4552-8200-3B4D08C5C1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398528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D481-DA27-4192-9EE2-09E362725A7F}" type="datetimeFigureOut">
              <a:rPr lang="ru-RU" smtClean="0"/>
              <a:t>03.05.2014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25B14-EFF6-4552-8200-3B4D08C5C1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580351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D481-DA27-4192-9EE2-09E362725A7F}" type="datetimeFigureOut">
              <a:rPr lang="ru-RU" smtClean="0"/>
              <a:t>03.05.2014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25B14-EFF6-4552-8200-3B4D08C5C1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626599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D481-DA27-4192-9EE2-09E362725A7F}" type="datetimeFigureOut">
              <a:rPr lang="ru-RU" smtClean="0"/>
              <a:t>03.05.2014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25B14-EFF6-4552-8200-3B4D08C5C1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2481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D481-DA27-4192-9EE2-09E362725A7F}" type="datetimeFigureOut">
              <a:rPr lang="ru-RU" smtClean="0"/>
              <a:t>03.05.2014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25B14-EFF6-4552-8200-3B4D08C5C1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321502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D481-DA27-4192-9EE2-09E362725A7F}" type="datetimeFigureOut">
              <a:rPr lang="ru-RU" smtClean="0"/>
              <a:t>03.05.2014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25B14-EFF6-4552-8200-3B4D08C5C1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97274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D481-DA27-4192-9EE2-09E362725A7F}" type="datetimeFigureOut">
              <a:rPr lang="ru-RU" smtClean="0"/>
              <a:t>03.05.2014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25B14-EFF6-4552-8200-3B4D08C5C1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033848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D481-DA27-4192-9EE2-09E362725A7F}" type="datetimeFigureOut">
              <a:rPr lang="ru-RU" smtClean="0"/>
              <a:t>03.05.2014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25B14-EFF6-4552-8200-3B4D08C5C1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67881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B6D481-DA27-4192-9EE2-09E362725A7F}" type="datetimeFigureOut">
              <a:rPr lang="ru-RU" smtClean="0"/>
              <a:t>03.05.2014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25B14-EFF6-4552-8200-3B4D08C5C1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09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ятно 1 17"/>
          <p:cNvSpPr/>
          <p:nvPr/>
        </p:nvSpPr>
        <p:spPr>
          <a:xfrm>
            <a:off x="3306156" y="3003832"/>
            <a:ext cx="905482" cy="1405607"/>
          </a:xfrm>
          <a:prstGeom prst="irregularSeal1">
            <a:avLst/>
          </a:prstGeom>
          <a:solidFill>
            <a:srgbClr val="FFFF00"/>
          </a:solidFill>
          <a:ln w="57150"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18737" y="288623"/>
            <a:ext cx="750487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000" b="1" dirty="0">
                <a:solidFill>
                  <a:srgbClr val="1F497D"/>
                </a:solidFill>
              </a:rPr>
              <a:t>Лабораторная работа </a:t>
            </a:r>
            <a:r>
              <a:rPr lang="ru-RU" sz="5000" b="1" dirty="0" smtClean="0">
                <a:solidFill>
                  <a:srgbClr val="1F497D"/>
                </a:solidFill>
              </a:rPr>
              <a:t>№ 5</a:t>
            </a:r>
            <a:endParaRPr lang="ru-RU" sz="5000" b="1" dirty="0">
              <a:solidFill>
                <a:srgbClr val="1F497D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850" y="1059582"/>
            <a:ext cx="84963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prstClr val="black"/>
                </a:solidFill>
              </a:rPr>
              <a:t>Изучение деления ядра атома урана по фотографиям треков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932361" y="3188464"/>
            <a:ext cx="388778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Верховным судьей всякой </a:t>
            </a:r>
            <a:r>
              <a:rPr lang="ru-RU" sz="2000" dirty="0" err="1" smtClean="0"/>
              <a:t>физи</a:t>
            </a:r>
            <a:r>
              <a:rPr lang="ru-RU" sz="2000" dirty="0" smtClean="0"/>
              <a:t>-ческой </a:t>
            </a:r>
            <a:r>
              <a:rPr lang="ru-RU" sz="2000" dirty="0"/>
              <a:t>теории является </a:t>
            </a:r>
            <a:r>
              <a:rPr lang="ru-RU" sz="2000" dirty="0" smtClean="0"/>
              <a:t>опыт…</a:t>
            </a:r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354427" y="3896350"/>
            <a:ext cx="14657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Л. Д. </a:t>
            </a:r>
            <a:r>
              <a:rPr lang="ru-RU" dirty="0"/>
              <a:t>Ландау </a:t>
            </a:r>
          </a:p>
        </p:txBody>
      </p:sp>
      <p:sp>
        <p:nvSpPr>
          <p:cNvPr id="3" name="Овал 2"/>
          <p:cNvSpPr/>
          <p:nvPr/>
        </p:nvSpPr>
        <p:spPr>
          <a:xfrm>
            <a:off x="323850" y="3516923"/>
            <a:ext cx="279185" cy="279185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792858" y="3200560"/>
            <a:ext cx="936104" cy="936104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лако 6"/>
          <p:cNvSpPr/>
          <p:nvPr/>
        </p:nvSpPr>
        <p:spPr>
          <a:xfrm>
            <a:off x="2195513" y="3200560"/>
            <a:ext cx="792088" cy="936105"/>
          </a:xfrm>
          <a:prstGeom prst="cloud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 14"/>
          <p:cNvSpPr/>
          <p:nvPr/>
        </p:nvSpPr>
        <p:spPr>
          <a:xfrm>
            <a:off x="3362220" y="2657766"/>
            <a:ext cx="744033" cy="692132"/>
          </a:xfrm>
          <a:custGeom>
            <a:avLst/>
            <a:gdLst>
              <a:gd name="connsiteX0" fmla="*/ 412 w 744033"/>
              <a:gd name="connsiteY0" fmla="*/ 495294 h 692132"/>
              <a:gd name="connsiteX1" fmla="*/ 205511 w 744033"/>
              <a:gd name="connsiteY1" fmla="*/ 25276 h 692132"/>
              <a:gd name="connsiteX2" fmla="*/ 615709 w 744033"/>
              <a:gd name="connsiteY2" fmla="*/ 93642 h 692132"/>
              <a:gd name="connsiteX3" fmla="*/ 743896 w 744033"/>
              <a:gd name="connsiteY3" fmla="*/ 350016 h 692132"/>
              <a:gd name="connsiteX4" fmla="*/ 598617 w 744033"/>
              <a:gd name="connsiteY4" fmla="*/ 384199 h 692132"/>
              <a:gd name="connsiteX5" fmla="*/ 624255 w 744033"/>
              <a:gd name="connsiteY5" fmla="*/ 546569 h 692132"/>
              <a:gd name="connsiteX6" fmla="*/ 393518 w 744033"/>
              <a:gd name="connsiteY6" fmla="*/ 546569 h 692132"/>
              <a:gd name="connsiteX7" fmla="*/ 393518 w 744033"/>
              <a:gd name="connsiteY7" fmla="*/ 691847 h 692132"/>
              <a:gd name="connsiteX8" fmla="*/ 222602 w 744033"/>
              <a:gd name="connsiteY8" fmla="*/ 503840 h 692132"/>
              <a:gd name="connsiteX9" fmla="*/ 154236 w 744033"/>
              <a:gd name="connsiteY9" fmla="*/ 589298 h 692132"/>
              <a:gd name="connsiteX10" fmla="*/ 412 w 744033"/>
              <a:gd name="connsiteY10" fmla="*/ 495294 h 692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44033" h="692132">
                <a:moveTo>
                  <a:pt x="412" y="495294"/>
                </a:moveTo>
                <a:cubicBezTo>
                  <a:pt x="8958" y="401290"/>
                  <a:pt x="102962" y="92218"/>
                  <a:pt x="205511" y="25276"/>
                </a:cubicBezTo>
                <a:cubicBezTo>
                  <a:pt x="308060" y="-41666"/>
                  <a:pt x="525978" y="39519"/>
                  <a:pt x="615709" y="93642"/>
                </a:cubicBezTo>
                <a:cubicBezTo>
                  <a:pt x="705440" y="147765"/>
                  <a:pt x="746745" y="301590"/>
                  <a:pt x="743896" y="350016"/>
                </a:cubicBezTo>
                <a:cubicBezTo>
                  <a:pt x="741047" y="398442"/>
                  <a:pt x="618557" y="351440"/>
                  <a:pt x="598617" y="384199"/>
                </a:cubicBezTo>
                <a:cubicBezTo>
                  <a:pt x="578677" y="416958"/>
                  <a:pt x="658438" y="519507"/>
                  <a:pt x="624255" y="546569"/>
                </a:cubicBezTo>
                <a:cubicBezTo>
                  <a:pt x="590072" y="573631"/>
                  <a:pt x="431974" y="522356"/>
                  <a:pt x="393518" y="546569"/>
                </a:cubicBezTo>
                <a:cubicBezTo>
                  <a:pt x="355062" y="570782"/>
                  <a:pt x="422004" y="698968"/>
                  <a:pt x="393518" y="691847"/>
                </a:cubicBezTo>
                <a:cubicBezTo>
                  <a:pt x="365032" y="684726"/>
                  <a:pt x="262482" y="520931"/>
                  <a:pt x="222602" y="503840"/>
                </a:cubicBezTo>
                <a:cubicBezTo>
                  <a:pt x="182722" y="486749"/>
                  <a:pt x="189843" y="592147"/>
                  <a:pt x="154236" y="589298"/>
                </a:cubicBezTo>
                <a:cubicBezTo>
                  <a:pt x="118629" y="586449"/>
                  <a:pt x="-8134" y="589298"/>
                  <a:pt x="412" y="495294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 15"/>
          <p:cNvSpPr/>
          <p:nvPr/>
        </p:nvSpPr>
        <p:spPr>
          <a:xfrm>
            <a:off x="3430313" y="4156854"/>
            <a:ext cx="675940" cy="505169"/>
          </a:xfrm>
          <a:custGeom>
            <a:avLst/>
            <a:gdLst>
              <a:gd name="connsiteX0" fmla="*/ 128206 w 675940"/>
              <a:gd name="connsiteY0" fmla="*/ 384689 h 505169"/>
              <a:gd name="connsiteX1" fmla="*/ 19 w 675940"/>
              <a:gd name="connsiteY1" fmla="*/ 213773 h 505169"/>
              <a:gd name="connsiteX2" fmla="*/ 119660 w 675940"/>
              <a:gd name="connsiteY2" fmla="*/ 17220 h 505169"/>
              <a:gd name="connsiteX3" fmla="*/ 273485 w 675940"/>
              <a:gd name="connsiteY3" fmla="*/ 102677 h 505169"/>
              <a:gd name="connsiteX4" fmla="*/ 401672 w 675940"/>
              <a:gd name="connsiteY4" fmla="*/ 128 h 505169"/>
              <a:gd name="connsiteX5" fmla="*/ 504221 w 675940"/>
              <a:gd name="connsiteY5" fmla="*/ 128315 h 505169"/>
              <a:gd name="connsiteX6" fmla="*/ 675137 w 675940"/>
              <a:gd name="connsiteY6" fmla="*/ 145406 h 505169"/>
              <a:gd name="connsiteX7" fmla="*/ 564042 w 675940"/>
              <a:gd name="connsiteY7" fmla="*/ 333414 h 505169"/>
              <a:gd name="connsiteX8" fmla="*/ 461492 w 675940"/>
              <a:gd name="connsiteY8" fmla="*/ 495784 h 505169"/>
              <a:gd name="connsiteX9" fmla="*/ 367489 w 675940"/>
              <a:gd name="connsiteY9" fmla="*/ 333414 h 505169"/>
              <a:gd name="connsiteX10" fmla="*/ 290576 w 675940"/>
              <a:gd name="connsiteY10" fmla="*/ 504330 h 505169"/>
              <a:gd name="connsiteX11" fmla="*/ 128206 w 675940"/>
              <a:gd name="connsiteY11" fmla="*/ 384689 h 505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5940" h="505169">
                <a:moveTo>
                  <a:pt x="128206" y="384689"/>
                </a:moveTo>
                <a:cubicBezTo>
                  <a:pt x="79780" y="336263"/>
                  <a:pt x="1443" y="275018"/>
                  <a:pt x="19" y="213773"/>
                </a:cubicBezTo>
                <a:cubicBezTo>
                  <a:pt x="-1405" y="152528"/>
                  <a:pt x="74082" y="35736"/>
                  <a:pt x="119660" y="17220"/>
                </a:cubicBezTo>
                <a:cubicBezTo>
                  <a:pt x="165238" y="-1296"/>
                  <a:pt x="226483" y="105526"/>
                  <a:pt x="273485" y="102677"/>
                </a:cubicBezTo>
                <a:cubicBezTo>
                  <a:pt x="320487" y="99828"/>
                  <a:pt x="363216" y="-4145"/>
                  <a:pt x="401672" y="128"/>
                </a:cubicBezTo>
                <a:cubicBezTo>
                  <a:pt x="440128" y="4401"/>
                  <a:pt x="458644" y="104102"/>
                  <a:pt x="504221" y="128315"/>
                </a:cubicBezTo>
                <a:cubicBezTo>
                  <a:pt x="549798" y="152528"/>
                  <a:pt x="665167" y="111223"/>
                  <a:pt x="675137" y="145406"/>
                </a:cubicBezTo>
                <a:cubicBezTo>
                  <a:pt x="685107" y="179589"/>
                  <a:pt x="599649" y="275018"/>
                  <a:pt x="564042" y="333414"/>
                </a:cubicBezTo>
                <a:cubicBezTo>
                  <a:pt x="528435" y="391810"/>
                  <a:pt x="494251" y="495784"/>
                  <a:pt x="461492" y="495784"/>
                </a:cubicBezTo>
                <a:cubicBezTo>
                  <a:pt x="428733" y="495784"/>
                  <a:pt x="395975" y="331990"/>
                  <a:pt x="367489" y="333414"/>
                </a:cubicBezTo>
                <a:cubicBezTo>
                  <a:pt x="339003" y="334838"/>
                  <a:pt x="327608" y="494360"/>
                  <a:pt x="290576" y="504330"/>
                </a:cubicBezTo>
                <a:cubicBezTo>
                  <a:pt x="253544" y="514300"/>
                  <a:pt x="176632" y="433115"/>
                  <a:pt x="128206" y="384689"/>
                </a:cubicBezTo>
                <a:close/>
              </a:path>
            </a:pathLst>
          </a:cu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1815691" y="3501606"/>
            <a:ext cx="287809" cy="379427"/>
          </a:xfrm>
          <a:prstGeom prst="rightArrow">
            <a:avLst>
              <a:gd name="adj1" fmla="val 50000"/>
              <a:gd name="adj2" fmla="val 70784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3058244" y="3516922"/>
            <a:ext cx="287809" cy="379427"/>
          </a:xfrm>
          <a:prstGeom prst="rightArrow">
            <a:avLst>
              <a:gd name="adj1" fmla="val 50000"/>
              <a:gd name="adj2" fmla="val 70784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4365447" y="2864238"/>
            <a:ext cx="279185" cy="279185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4571174" y="3542407"/>
            <a:ext cx="279185" cy="279185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4292815" y="4092790"/>
            <a:ext cx="279185" cy="279185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24155" y="3443921"/>
                <a:ext cx="873509" cy="4761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sz="240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92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235</m:t>
                          </m:r>
                        </m:sup>
                        <m:e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𝑈</m:t>
                          </m:r>
                        </m:e>
                      </m:sPre>
                    </m:oMath>
                  </m:oMathPara>
                </a14:m>
                <a:endParaRPr lang="ru-RU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155" y="3443921"/>
                <a:ext cx="873509" cy="476156"/>
              </a:xfrm>
              <a:prstGeom prst="rect">
                <a:avLst/>
              </a:prstGeom>
              <a:blipFill rotWithShape="1">
                <a:blip r:embed="rId3"/>
                <a:stretch>
                  <a:fillRect b="-128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154802" y="3430534"/>
                <a:ext cx="873509" cy="4761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sz="240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92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236</m:t>
                          </m:r>
                        </m:sup>
                        <m:e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𝑈</m:t>
                          </m:r>
                        </m:e>
                      </m:sPre>
                    </m:oMath>
                  </m:oMathPara>
                </a14:m>
                <a:endParaRPr lang="ru-RU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4802" y="3430534"/>
                <a:ext cx="873509" cy="476156"/>
              </a:xfrm>
              <a:prstGeom prst="rect">
                <a:avLst/>
              </a:prstGeom>
              <a:blipFill rotWithShape="1">
                <a:blip r:embed="rId4"/>
                <a:stretch>
                  <a:fillRect b="-128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256847" y="3501606"/>
                <a:ext cx="413190" cy="311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sz="140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sz="1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1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1</m:t>
                          </m:r>
                        </m:sup>
                        <m:e>
                          <m:r>
                            <a:rPr lang="en-US" sz="1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𝑛</m:t>
                          </m:r>
                        </m:e>
                      </m:sPre>
                    </m:oMath>
                  </m:oMathPara>
                </a14:m>
                <a:endParaRPr lang="ru-RU" sz="1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847" y="3501606"/>
                <a:ext cx="413190" cy="3114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298444" y="2848082"/>
                <a:ext cx="413190" cy="311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sz="140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sz="1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1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1</m:t>
                          </m:r>
                        </m:sup>
                        <m:e>
                          <m:r>
                            <a:rPr lang="en-US" sz="1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𝑛</m:t>
                          </m:r>
                        </m:e>
                      </m:sPre>
                    </m:oMath>
                  </m:oMathPara>
                </a14:m>
                <a:endParaRPr lang="ru-RU" sz="1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8444" y="2848082"/>
                <a:ext cx="413190" cy="3114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504171" y="3535571"/>
                <a:ext cx="413190" cy="311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sz="140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sz="1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1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1</m:t>
                          </m:r>
                        </m:sup>
                        <m:e>
                          <m:r>
                            <a:rPr lang="en-US" sz="1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𝑛</m:t>
                          </m:r>
                        </m:e>
                      </m:sPre>
                    </m:oMath>
                  </m:oMathPara>
                </a14:m>
                <a:endParaRPr lang="ru-RU" sz="1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4171" y="3535571"/>
                <a:ext cx="413190" cy="3114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222896" y="4076696"/>
                <a:ext cx="413190" cy="311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sz="140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sz="1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1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1</m:t>
                          </m:r>
                        </m:sup>
                        <m:e>
                          <m:r>
                            <a:rPr lang="en-US" sz="1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𝑛</m:t>
                          </m:r>
                        </m:e>
                      </m:sPre>
                    </m:oMath>
                  </m:oMathPara>
                </a14:m>
                <a:endParaRPr lang="ru-RU" sz="1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2896" y="4076696"/>
                <a:ext cx="413190" cy="31149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71275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4" grpId="0"/>
      <p:bldP spid="5" grpId="0"/>
      <p:bldP spid="8" grpId="0"/>
      <p:bldP spid="9" grpId="0"/>
      <p:bldP spid="3" grpId="0" animBg="1"/>
      <p:bldP spid="10" grpId="0" animBg="1"/>
      <p:bldP spid="7" grpId="0" animBg="1"/>
      <p:bldP spid="15" grpId="0" animBg="1"/>
      <p:bldP spid="16" grpId="0" animBg="1"/>
      <p:bldP spid="17" grpId="0" animBg="1"/>
      <p:bldP spid="19" grpId="0" animBg="1"/>
      <p:bldP spid="21" grpId="0" animBg="1"/>
      <p:bldP spid="22" grpId="0" animBg="1"/>
      <p:bldP spid="23" grpId="0" animBg="1"/>
      <p:bldP spid="20" grpId="0"/>
      <p:bldP spid="25" grpId="0"/>
      <p:bldP spid="24" grpId="0"/>
      <p:bldP spid="27" grpId="0"/>
      <p:bldP spid="28" grpId="0"/>
      <p:bldP spid="2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456" y="1686623"/>
            <a:ext cx="18583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u="sng" dirty="0" smtClean="0">
                <a:solidFill>
                  <a:schemeClr val="tx2"/>
                </a:solidFill>
              </a:rPr>
              <a:t>Оборудование:</a:t>
            </a:r>
            <a:endParaRPr lang="ru-RU" sz="2000" u="sng" dirty="0">
              <a:solidFill>
                <a:schemeClr val="tx2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90184" y="339725"/>
            <a:ext cx="852295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e-BY" sz="2000" u="sng" dirty="0" smtClean="0">
                <a:solidFill>
                  <a:schemeClr val="tx2"/>
                </a:solidFill>
              </a:rPr>
              <a:t>Цель:</a:t>
            </a:r>
            <a:r>
              <a:rPr lang="be-BY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/>
              <a:t>убедиться в справедливости закона сохранения импульса на примере деления ядра </a:t>
            </a:r>
            <a:r>
              <a:rPr lang="ru-RU" sz="2000" dirty="0" smtClean="0"/>
              <a:t>урана. Применить </a:t>
            </a:r>
            <a:r>
              <a:rPr lang="ru-RU" sz="2000" dirty="0"/>
              <a:t>закон сохранения импульса для объяснения движения двух ядер, образовавшихся при делении ядра атома урана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616340" y="3534278"/>
            <a:ext cx="2664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Линейка измерительная</a:t>
            </a:r>
            <a:endParaRPr lang="ru-RU" dirty="0"/>
          </a:p>
        </p:txBody>
      </p:sp>
      <p:pic>
        <p:nvPicPr>
          <p:cNvPr id="21" name="Picture 2" descr="http://lib.convdocs.org/pars_docs/refs/64/63782/63782_html_m275f321e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77" y="2283718"/>
            <a:ext cx="3887788" cy="19008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5" name="Прямоугольник 14"/>
          <p:cNvSpPr/>
          <p:nvPr/>
        </p:nvSpPr>
        <p:spPr>
          <a:xfrm>
            <a:off x="76571" y="4254531"/>
            <a:ext cx="42378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Фотография треков заряженный частиц</a:t>
            </a:r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362" y="2632690"/>
            <a:ext cx="3880780" cy="861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3908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  <p:bldP spid="13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932363" y="156577"/>
            <a:ext cx="38545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Метод </a:t>
            </a:r>
            <a:r>
              <a:rPr lang="ru-RU" sz="2400" dirty="0">
                <a:solidFill>
                  <a:srgbClr val="C00000"/>
                </a:solidFill>
              </a:rPr>
              <a:t>толстослойных </a:t>
            </a:r>
            <a:r>
              <a:rPr lang="ru-RU" sz="2400" dirty="0" smtClean="0">
                <a:solidFill>
                  <a:srgbClr val="C00000"/>
                </a:solidFill>
              </a:rPr>
              <a:t>фото-эмульсий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29758" y="864325"/>
            <a:ext cx="41067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Основан </a:t>
            </a:r>
            <a:r>
              <a:rPr lang="ru-RU" dirty="0"/>
              <a:t>на использовании </a:t>
            </a:r>
            <a:r>
              <a:rPr lang="ru-RU" dirty="0" err="1" smtClean="0"/>
              <a:t>почерне-ния</a:t>
            </a:r>
            <a:r>
              <a:rPr lang="ru-RU" dirty="0" smtClean="0"/>
              <a:t> </a:t>
            </a:r>
            <a:r>
              <a:rPr lang="ru-RU" dirty="0"/>
              <a:t>фотографического слоя под </a:t>
            </a:r>
            <a:r>
              <a:rPr lang="ru-RU" dirty="0" err="1" smtClean="0"/>
              <a:t>дей-ствием</a:t>
            </a:r>
            <a:r>
              <a:rPr lang="ru-RU" dirty="0" smtClean="0"/>
              <a:t> </a:t>
            </a:r>
            <a:r>
              <a:rPr lang="ru-RU" dirty="0"/>
              <a:t>проходящих через </a:t>
            </a:r>
            <a:r>
              <a:rPr lang="ru-RU" dirty="0" err="1" smtClean="0"/>
              <a:t>фотоэмуль</a:t>
            </a:r>
            <a:r>
              <a:rPr lang="ru-RU" dirty="0" smtClean="0"/>
              <a:t>-сию </a:t>
            </a:r>
            <a:r>
              <a:rPr lang="ru-RU" dirty="0"/>
              <a:t>быстрых заряженных частиц.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15263" y="329394"/>
            <a:ext cx="3896375" cy="447438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65401" y="4979722"/>
            <a:ext cx="99908" cy="9990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4929758" y="2064653"/>
            <a:ext cx="3918669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eaLnBrk="0" hangingPunct="0"/>
            <a:r>
              <a:rPr lang="ru-RU" dirty="0" smtClean="0">
                <a:cs typeface="Tahoma" pitchFamily="34" charset="0"/>
              </a:rPr>
              <a:t>П</a:t>
            </a:r>
            <a:r>
              <a:rPr lang="en-US" dirty="0" err="1" smtClean="0">
                <a:cs typeface="Tahoma" pitchFamily="34" charset="0"/>
              </a:rPr>
              <a:t>реимущества</a:t>
            </a:r>
            <a:r>
              <a:rPr lang="en-US" dirty="0">
                <a:cs typeface="Tahoma" pitchFamily="34" charset="0"/>
              </a:rPr>
              <a:t>:</a:t>
            </a:r>
            <a:endParaRPr lang="ru-RU" dirty="0">
              <a:cs typeface="Tahoma" pitchFamily="34" charset="0"/>
            </a:endParaRPr>
          </a:p>
          <a:p>
            <a:pPr marL="285750" indent="-285750" eaLnBrk="0" hangingPunct="0">
              <a:buFont typeface="Arial" pitchFamily="34" charset="0"/>
              <a:buChar char="•"/>
            </a:pPr>
            <a:r>
              <a:rPr lang="en-US" dirty="0" err="1" smtClean="0">
                <a:cs typeface="Tahoma" pitchFamily="34" charset="0"/>
              </a:rPr>
              <a:t>Им</a:t>
            </a:r>
            <a:r>
              <a:rPr lang="en-US" dirty="0" smtClean="0">
                <a:cs typeface="Tahoma" pitchFamily="34" charset="0"/>
              </a:rPr>
              <a:t> </a:t>
            </a:r>
            <a:r>
              <a:rPr lang="en-US" dirty="0" err="1">
                <a:cs typeface="Tahoma" pitchFamily="34" charset="0"/>
              </a:rPr>
              <a:t>можно</a:t>
            </a:r>
            <a:r>
              <a:rPr lang="en-US" dirty="0">
                <a:cs typeface="Tahoma" pitchFamily="34" charset="0"/>
              </a:rPr>
              <a:t> </a:t>
            </a:r>
            <a:r>
              <a:rPr lang="en-US" dirty="0" err="1" smtClean="0">
                <a:cs typeface="Tahoma" pitchFamily="34" charset="0"/>
              </a:rPr>
              <a:t>регистрировать</a:t>
            </a:r>
            <a:r>
              <a:rPr lang="ru-RU" dirty="0" smtClean="0">
                <a:cs typeface="Tahoma" pitchFamily="34" charset="0"/>
              </a:rPr>
              <a:t> </a:t>
            </a:r>
            <a:r>
              <a:rPr lang="en-US" dirty="0" err="1" smtClean="0">
                <a:cs typeface="Tahoma" pitchFamily="34" charset="0"/>
              </a:rPr>
              <a:t>траек</a:t>
            </a:r>
            <a:r>
              <a:rPr lang="ru-RU" dirty="0" smtClean="0">
                <a:cs typeface="Tahoma" pitchFamily="34" charset="0"/>
              </a:rPr>
              <a:t>-</a:t>
            </a:r>
            <a:r>
              <a:rPr lang="en-US" dirty="0" err="1" smtClean="0">
                <a:cs typeface="Tahoma" pitchFamily="34" charset="0"/>
              </a:rPr>
              <a:t>тории</a:t>
            </a:r>
            <a:r>
              <a:rPr lang="en-US" dirty="0" smtClean="0">
                <a:cs typeface="Tahoma" pitchFamily="34" charset="0"/>
              </a:rPr>
              <a:t> </a:t>
            </a:r>
            <a:r>
              <a:rPr lang="en-US" dirty="0" err="1">
                <a:cs typeface="Tahoma" pitchFamily="34" charset="0"/>
              </a:rPr>
              <a:t>всех</a:t>
            </a:r>
            <a:r>
              <a:rPr lang="en-US" dirty="0">
                <a:cs typeface="Tahoma" pitchFamily="34" charset="0"/>
              </a:rPr>
              <a:t> </a:t>
            </a:r>
            <a:r>
              <a:rPr lang="en-US" dirty="0" err="1">
                <a:cs typeface="Tahoma" pitchFamily="34" charset="0"/>
              </a:rPr>
              <a:t>частиц</a:t>
            </a:r>
            <a:r>
              <a:rPr lang="en-US" dirty="0">
                <a:cs typeface="Tahoma" pitchFamily="34" charset="0"/>
              </a:rPr>
              <a:t>, </a:t>
            </a:r>
            <a:r>
              <a:rPr lang="en-US" dirty="0" err="1">
                <a:cs typeface="Tahoma" pitchFamily="34" charset="0"/>
              </a:rPr>
              <a:t>пролетевших</a:t>
            </a:r>
            <a:r>
              <a:rPr lang="en-US" dirty="0">
                <a:cs typeface="Tahoma" pitchFamily="34" charset="0"/>
              </a:rPr>
              <a:t> </a:t>
            </a:r>
            <a:r>
              <a:rPr lang="en-US" dirty="0" err="1">
                <a:cs typeface="Tahoma" pitchFamily="34" charset="0"/>
              </a:rPr>
              <a:t>сквозь</a:t>
            </a:r>
            <a:r>
              <a:rPr lang="en-US" dirty="0">
                <a:cs typeface="Tahoma" pitchFamily="34" charset="0"/>
              </a:rPr>
              <a:t> </a:t>
            </a:r>
            <a:r>
              <a:rPr lang="en-US" dirty="0" err="1" smtClean="0">
                <a:cs typeface="Tahoma" pitchFamily="34" charset="0"/>
              </a:rPr>
              <a:t>фотопластинку</a:t>
            </a:r>
            <a:endParaRPr lang="ru-RU" dirty="0" smtClean="0">
              <a:cs typeface="Tahoma" pitchFamily="34" charset="0"/>
            </a:endParaRPr>
          </a:p>
          <a:p>
            <a:pPr marL="285750" indent="-285750" eaLnBrk="0" hangingPunct="0">
              <a:buFont typeface="Arial" pitchFamily="34" charset="0"/>
              <a:buChar char="•"/>
            </a:pPr>
            <a:r>
              <a:rPr lang="en-US" dirty="0" err="1" smtClean="0">
                <a:cs typeface="Tahoma" pitchFamily="34" charset="0"/>
              </a:rPr>
              <a:t>Эмульсия</a:t>
            </a:r>
            <a:r>
              <a:rPr lang="en-US" dirty="0" smtClean="0">
                <a:cs typeface="Tahoma" pitchFamily="34" charset="0"/>
              </a:rPr>
              <a:t> </a:t>
            </a:r>
            <a:r>
              <a:rPr lang="en-US" dirty="0" err="1">
                <a:cs typeface="Tahoma" pitchFamily="34" charset="0"/>
              </a:rPr>
              <a:t>обладает</a:t>
            </a:r>
            <a:r>
              <a:rPr lang="en-US" dirty="0">
                <a:cs typeface="Tahoma" pitchFamily="34" charset="0"/>
              </a:rPr>
              <a:t> </a:t>
            </a:r>
            <a:r>
              <a:rPr lang="en-US" dirty="0" err="1">
                <a:cs typeface="Tahoma" pitchFamily="34" charset="0"/>
              </a:rPr>
              <a:t>большой</a:t>
            </a:r>
            <a:r>
              <a:rPr lang="en-US" dirty="0">
                <a:cs typeface="Tahoma" pitchFamily="34" charset="0"/>
              </a:rPr>
              <a:t> </a:t>
            </a:r>
            <a:r>
              <a:rPr lang="en-US" dirty="0" err="1" smtClean="0">
                <a:cs typeface="Tahoma" pitchFamily="34" charset="0"/>
              </a:rPr>
              <a:t>тор</a:t>
            </a:r>
            <a:r>
              <a:rPr lang="ru-RU" dirty="0" smtClean="0">
                <a:cs typeface="Tahoma" pitchFamily="34" charset="0"/>
              </a:rPr>
              <a:t>-</a:t>
            </a:r>
            <a:r>
              <a:rPr lang="en-US" dirty="0" err="1" smtClean="0">
                <a:cs typeface="Tahoma" pitchFamily="34" charset="0"/>
              </a:rPr>
              <a:t>мозящей</a:t>
            </a:r>
            <a:r>
              <a:rPr lang="en-US" dirty="0" smtClean="0">
                <a:cs typeface="Tahoma" pitchFamily="34" charset="0"/>
              </a:rPr>
              <a:t> </a:t>
            </a:r>
            <a:r>
              <a:rPr lang="en-US" dirty="0" err="1" smtClean="0">
                <a:cs typeface="Tahoma" pitchFamily="34" charset="0"/>
              </a:rPr>
              <a:t>способностью</a:t>
            </a:r>
            <a:r>
              <a:rPr lang="ru-RU" dirty="0" smtClean="0">
                <a:cs typeface="Tahoma" pitchFamily="34" charset="0"/>
              </a:rPr>
              <a:t>.</a:t>
            </a:r>
          </a:p>
          <a:p>
            <a:pPr marL="285750" indent="-285750" eaLnBrk="0" hangingPunct="0">
              <a:buFont typeface="Arial" pitchFamily="34" charset="0"/>
              <a:buChar char="•"/>
            </a:pPr>
            <a:r>
              <a:rPr lang="en-US" dirty="0" err="1" smtClean="0">
                <a:cs typeface="Tahoma" pitchFamily="34" charset="0"/>
              </a:rPr>
              <a:t>Он</a:t>
            </a:r>
            <a:r>
              <a:rPr lang="en-US" dirty="0" smtClean="0">
                <a:cs typeface="Tahoma" pitchFamily="34" charset="0"/>
              </a:rPr>
              <a:t> </a:t>
            </a:r>
            <a:r>
              <a:rPr lang="en-US" dirty="0" err="1">
                <a:cs typeface="Tahoma" pitchFamily="34" charset="0"/>
              </a:rPr>
              <a:t>дает</a:t>
            </a:r>
            <a:r>
              <a:rPr lang="en-US" dirty="0">
                <a:cs typeface="Tahoma" pitchFamily="34" charset="0"/>
              </a:rPr>
              <a:t> </a:t>
            </a:r>
            <a:r>
              <a:rPr lang="en-US" dirty="0" err="1">
                <a:cs typeface="Tahoma" pitchFamily="34" charset="0"/>
              </a:rPr>
              <a:t>неисчезающий</a:t>
            </a:r>
            <a:r>
              <a:rPr lang="en-US" dirty="0">
                <a:cs typeface="Tahoma" pitchFamily="34" charset="0"/>
              </a:rPr>
              <a:t> </a:t>
            </a:r>
            <a:r>
              <a:rPr lang="en-US" dirty="0" err="1">
                <a:cs typeface="Tahoma" pitchFamily="34" charset="0"/>
              </a:rPr>
              <a:t>след</a:t>
            </a:r>
            <a:r>
              <a:rPr lang="en-US" dirty="0">
                <a:cs typeface="Tahoma" pitchFamily="34" charset="0"/>
              </a:rPr>
              <a:t> </a:t>
            </a:r>
            <a:r>
              <a:rPr lang="en-US" dirty="0" err="1" smtClean="0">
                <a:cs typeface="Tahoma" pitchFamily="34" charset="0"/>
              </a:rPr>
              <a:t>час</a:t>
            </a:r>
            <a:r>
              <a:rPr lang="ru-RU" dirty="0" smtClean="0">
                <a:cs typeface="Tahoma" pitchFamily="34" charset="0"/>
              </a:rPr>
              <a:t>-</a:t>
            </a:r>
            <a:r>
              <a:rPr lang="en-US" dirty="0" err="1" smtClean="0">
                <a:cs typeface="Tahoma" pitchFamily="34" charset="0"/>
              </a:rPr>
              <a:t>тицы</a:t>
            </a:r>
            <a:r>
              <a:rPr lang="en-US" dirty="0">
                <a:cs typeface="Tahoma" pitchFamily="34" charset="0"/>
              </a:rPr>
              <a:t>,  </a:t>
            </a:r>
            <a:r>
              <a:rPr lang="en-US" dirty="0" err="1">
                <a:cs typeface="Tahoma" pitchFamily="34" charset="0"/>
              </a:rPr>
              <a:t>который</a:t>
            </a:r>
            <a:r>
              <a:rPr lang="en-US" dirty="0">
                <a:cs typeface="Tahoma" pitchFamily="34" charset="0"/>
              </a:rPr>
              <a:t> </a:t>
            </a:r>
            <a:r>
              <a:rPr lang="en-US" dirty="0" err="1">
                <a:cs typeface="Tahoma" pitchFamily="34" charset="0"/>
              </a:rPr>
              <a:t>потом</a:t>
            </a:r>
            <a:r>
              <a:rPr lang="en-US" dirty="0">
                <a:cs typeface="Tahoma" pitchFamily="34" charset="0"/>
              </a:rPr>
              <a:t> </a:t>
            </a:r>
            <a:r>
              <a:rPr lang="en-US" dirty="0" err="1">
                <a:cs typeface="Tahoma" pitchFamily="34" charset="0"/>
              </a:rPr>
              <a:t>можно</a:t>
            </a:r>
            <a:r>
              <a:rPr lang="en-US" dirty="0">
                <a:cs typeface="Tahoma" pitchFamily="34" charset="0"/>
              </a:rPr>
              <a:t> </a:t>
            </a:r>
            <a:r>
              <a:rPr lang="en-US" dirty="0" err="1" smtClean="0">
                <a:cs typeface="Tahoma" pitchFamily="34" charset="0"/>
              </a:rPr>
              <a:t>тща</a:t>
            </a:r>
            <a:r>
              <a:rPr lang="ru-RU" dirty="0" smtClean="0">
                <a:cs typeface="Tahoma" pitchFamily="34" charset="0"/>
              </a:rPr>
              <a:t>-</a:t>
            </a:r>
            <a:r>
              <a:rPr lang="en-US" dirty="0" err="1" smtClean="0">
                <a:cs typeface="Tahoma" pitchFamily="34" charset="0"/>
              </a:rPr>
              <a:t>тельно</a:t>
            </a:r>
            <a:r>
              <a:rPr lang="en-US" dirty="0" smtClean="0">
                <a:cs typeface="Tahoma" pitchFamily="34" charset="0"/>
              </a:rPr>
              <a:t> </a:t>
            </a:r>
            <a:r>
              <a:rPr lang="en-US" dirty="0" err="1">
                <a:cs typeface="Tahoma" pitchFamily="34" charset="0"/>
              </a:rPr>
              <a:t>изучать</a:t>
            </a:r>
            <a:r>
              <a:rPr lang="en-US" dirty="0">
                <a:cs typeface="Tahoma" pitchFamily="34" charset="0"/>
              </a:rPr>
              <a:t>.</a:t>
            </a:r>
          </a:p>
        </p:txBody>
      </p:sp>
      <p:sp>
        <p:nvSpPr>
          <p:cNvPr id="6" name="Полилиния 5"/>
          <p:cNvSpPr/>
          <p:nvPr/>
        </p:nvSpPr>
        <p:spPr>
          <a:xfrm>
            <a:off x="323851" y="771525"/>
            <a:ext cx="2971800" cy="4019550"/>
          </a:xfrm>
          <a:custGeom>
            <a:avLst/>
            <a:gdLst>
              <a:gd name="connsiteX0" fmla="*/ 0 w 2771775"/>
              <a:gd name="connsiteY0" fmla="*/ 3914775 h 3914775"/>
              <a:gd name="connsiteX1" fmla="*/ 504825 w 2771775"/>
              <a:gd name="connsiteY1" fmla="*/ 1619250 h 3914775"/>
              <a:gd name="connsiteX2" fmla="*/ 1676400 w 2771775"/>
              <a:gd name="connsiteY2" fmla="*/ 552450 h 3914775"/>
              <a:gd name="connsiteX3" fmla="*/ 2771775 w 2771775"/>
              <a:gd name="connsiteY3" fmla="*/ 0 h 3914775"/>
              <a:gd name="connsiteX0" fmla="*/ 0 w 2971800"/>
              <a:gd name="connsiteY0" fmla="*/ 4019550 h 4019550"/>
              <a:gd name="connsiteX1" fmla="*/ 504825 w 2971800"/>
              <a:gd name="connsiteY1" fmla="*/ 1724025 h 4019550"/>
              <a:gd name="connsiteX2" fmla="*/ 1676400 w 2971800"/>
              <a:gd name="connsiteY2" fmla="*/ 657225 h 4019550"/>
              <a:gd name="connsiteX3" fmla="*/ 2971800 w 2971800"/>
              <a:gd name="connsiteY3" fmla="*/ 0 h 4019550"/>
              <a:gd name="connsiteX0" fmla="*/ 0 w 2971800"/>
              <a:gd name="connsiteY0" fmla="*/ 4019550 h 4019550"/>
              <a:gd name="connsiteX1" fmla="*/ 504825 w 2971800"/>
              <a:gd name="connsiteY1" fmla="*/ 1724025 h 4019550"/>
              <a:gd name="connsiteX2" fmla="*/ 1628775 w 2971800"/>
              <a:gd name="connsiteY2" fmla="*/ 609600 h 4019550"/>
              <a:gd name="connsiteX3" fmla="*/ 2971800 w 2971800"/>
              <a:gd name="connsiteY3" fmla="*/ 0 h 401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1800" h="4019550">
                <a:moveTo>
                  <a:pt x="0" y="4019550"/>
                </a:moveTo>
                <a:cubicBezTo>
                  <a:pt x="112712" y="3151981"/>
                  <a:pt x="233363" y="2292350"/>
                  <a:pt x="504825" y="1724025"/>
                </a:cubicBezTo>
                <a:cubicBezTo>
                  <a:pt x="776288" y="1155700"/>
                  <a:pt x="1217613" y="896938"/>
                  <a:pt x="1628775" y="609600"/>
                </a:cubicBezTo>
                <a:cubicBezTo>
                  <a:pt x="2039938" y="322263"/>
                  <a:pt x="2613025" y="141287"/>
                  <a:pt x="2971800" y="0"/>
                </a:cubicBezTo>
              </a:path>
            </a:pathLst>
          </a:custGeom>
          <a:effectLst>
            <a:glow rad="139700">
              <a:schemeClr val="bg2">
                <a:lumMod val="2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/>
          <p:cNvSpPr/>
          <p:nvPr/>
        </p:nvSpPr>
        <p:spPr>
          <a:xfrm>
            <a:off x="323850" y="752475"/>
            <a:ext cx="1846164" cy="4029075"/>
          </a:xfrm>
          <a:custGeom>
            <a:avLst/>
            <a:gdLst>
              <a:gd name="connsiteX0" fmla="*/ 0 w 1850954"/>
              <a:gd name="connsiteY0" fmla="*/ 3990975 h 3990975"/>
              <a:gd name="connsiteX1" fmla="*/ 1838325 w 1850954"/>
              <a:gd name="connsiteY1" fmla="*/ 1943100 h 3990975"/>
              <a:gd name="connsiteX2" fmla="*/ 666750 w 1850954"/>
              <a:gd name="connsiteY2" fmla="*/ 0 h 3990975"/>
              <a:gd name="connsiteX0" fmla="*/ 0 w 1846164"/>
              <a:gd name="connsiteY0" fmla="*/ 4029075 h 4029075"/>
              <a:gd name="connsiteX1" fmla="*/ 1838325 w 1846164"/>
              <a:gd name="connsiteY1" fmla="*/ 1981200 h 4029075"/>
              <a:gd name="connsiteX2" fmla="*/ 552450 w 1846164"/>
              <a:gd name="connsiteY2" fmla="*/ 0 h 402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6164" h="4029075">
                <a:moveTo>
                  <a:pt x="0" y="4029075"/>
                </a:moveTo>
                <a:cubicBezTo>
                  <a:pt x="863600" y="3337718"/>
                  <a:pt x="1746250" y="2652713"/>
                  <a:pt x="1838325" y="1981200"/>
                </a:cubicBezTo>
                <a:cubicBezTo>
                  <a:pt x="1930400" y="1309688"/>
                  <a:pt x="1193800" y="638969"/>
                  <a:pt x="552450" y="0"/>
                </a:cubicBezTo>
              </a:path>
            </a:pathLst>
          </a:custGeom>
          <a:effectLst>
            <a:glow rad="139700">
              <a:schemeClr val="bg2">
                <a:lumMod val="10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олилиния 8"/>
          <p:cNvSpPr/>
          <p:nvPr/>
        </p:nvSpPr>
        <p:spPr>
          <a:xfrm>
            <a:off x="323850" y="4019550"/>
            <a:ext cx="3409950" cy="771525"/>
          </a:xfrm>
          <a:custGeom>
            <a:avLst/>
            <a:gdLst>
              <a:gd name="connsiteX0" fmla="*/ 0 w 2876550"/>
              <a:gd name="connsiteY0" fmla="*/ 800100 h 800100"/>
              <a:gd name="connsiteX1" fmla="*/ 2876550 w 2876550"/>
              <a:gd name="connsiteY1" fmla="*/ 0 h 800100"/>
              <a:gd name="connsiteX0" fmla="*/ 0 w 3409950"/>
              <a:gd name="connsiteY0" fmla="*/ 771525 h 771525"/>
              <a:gd name="connsiteX1" fmla="*/ 3409950 w 3409950"/>
              <a:gd name="connsiteY1" fmla="*/ 0 h 77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09950" h="771525">
                <a:moveTo>
                  <a:pt x="0" y="771525"/>
                </a:moveTo>
                <a:lnTo>
                  <a:pt x="3409950" y="0"/>
                </a:lnTo>
              </a:path>
            </a:pathLst>
          </a:custGeom>
          <a:effectLst>
            <a:glow rad="139700">
              <a:schemeClr val="bg2">
                <a:lumMod val="10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олилиния 9"/>
          <p:cNvSpPr/>
          <p:nvPr/>
        </p:nvSpPr>
        <p:spPr>
          <a:xfrm>
            <a:off x="342900" y="2114550"/>
            <a:ext cx="3438525" cy="2667000"/>
          </a:xfrm>
          <a:custGeom>
            <a:avLst/>
            <a:gdLst>
              <a:gd name="connsiteX0" fmla="*/ 0 w 3276600"/>
              <a:gd name="connsiteY0" fmla="*/ 2667000 h 2667000"/>
              <a:gd name="connsiteX1" fmla="*/ 2390775 w 3276600"/>
              <a:gd name="connsiteY1" fmla="*/ 1238250 h 2667000"/>
              <a:gd name="connsiteX2" fmla="*/ 3276600 w 3276600"/>
              <a:gd name="connsiteY2" fmla="*/ 0 h 2667000"/>
              <a:gd name="connsiteX0" fmla="*/ 0 w 3438525"/>
              <a:gd name="connsiteY0" fmla="*/ 2667000 h 2667000"/>
              <a:gd name="connsiteX1" fmla="*/ 2390775 w 3438525"/>
              <a:gd name="connsiteY1" fmla="*/ 1238250 h 2667000"/>
              <a:gd name="connsiteX2" fmla="*/ 3438525 w 3438525"/>
              <a:gd name="connsiteY2" fmla="*/ 0 h 266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38525" h="2667000">
                <a:moveTo>
                  <a:pt x="0" y="2667000"/>
                </a:moveTo>
                <a:cubicBezTo>
                  <a:pt x="922337" y="2174875"/>
                  <a:pt x="1817688" y="1682750"/>
                  <a:pt x="2390775" y="1238250"/>
                </a:cubicBezTo>
                <a:cubicBezTo>
                  <a:pt x="2963863" y="793750"/>
                  <a:pt x="3268662" y="396875"/>
                  <a:pt x="3438525" y="0"/>
                </a:cubicBezTo>
              </a:path>
            </a:pathLst>
          </a:custGeom>
          <a:effectLst>
            <a:glow rad="139700">
              <a:schemeClr val="bg2">
                <a:lumMod val="10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олилиния 11"/>
          <p:cNvSpPr/>
          <p:nvPr/>
        </p:nvSpPr>
        <p:spPr>
          <a:xfrm>
            <a:off x="323850" y="1733550"/>
            <a:ext cx="3076575" cy="3048000"/>
          </a:xfrm>
          <a:custGeom>
            <a:avLst/>
            <a:gdLst>
              <a:gd name="connsiteX0" fmla="*/ 0 w 2647950"/>
              <a:gd name="connsiteY0" fmla="*/ 2914650 h 2914650"/>
              <a:gd name="connsiteX1" fmla="*/ 876300 w 2647950"/>
              <a:gd name="connsiteY1" fmla="*/ 1009650 h 2914650"/>
              <a:gd name="connsiteX2" fmla="*/ 2647950 w 2647950"/>
              <a:gd name="connsiteY2" fmla="*/ 0 h 2914650"/>
              <a:gd name="connsiteX0" fmla="*/ 0 w 3076575"/>
              <a:gd name="connsiteY0" fmla="*/ 3048000 h 3048000"/>
              <a:gd name="connsiteX1" fmla="*/ 876300 w 3076575"/>
              <a:gd name="connsiteY1" fmla="*/ 1143000 h 3048000"/>
              <a:gd name="connsiteX2" fmla="*/ 3076575 w 3076575"/>
              <a:gd name="connsiteY2" fmla="*/ 0 h 3048000"/>
              <a:gd name="connsiteX0" fmla="*/ 0 w 3076575"/>
              <a:gd name="connsiteY0" fmla="*/ 3048000 h 3048000"/>
              <a:gd name="connsiteX1" fmla="*/ 933450 w 3076575"/>
              <a:gd name="connsiteY1" fmla="*/ 1200150 h 3048000"/>
              <a:gd name="connsiteX2" fmla="*/ 3076575 w 3076575"/>
              <a:gd name="connsiteY2" fmla="*/ 0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76575" h="3048000">
                <a:moveTo>
                  <a:pt x="0" y="3048000"/>
                </a:moveTo>
                <a:cubicBezTo>
                  <a:pt x="217487" y="2338387"/>
                  <a:pt x="420688" y="1708150"/>
                  <a:pt x="933450" y="1200150"/>
                </a:cubicBezTo>
                <a:cubicBezTo>
                  <a:pt x="1446213" y="692150"/>
                  <a:pt x="2411412" y="261937"/>
                  <a:pt x="3076575" y="0"/>
                </a:cubicBezTo>
              </a:path>
            </a:pathLst>
          </a:custGeom>
          <a:effectLst>
            <a:glow rad="139700">
              <a:schemeClr val="bg2">
                <a:lumMod val="10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182887" y="5143500"/>
            <a:ext cx="99908" cy="9990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-99908" y="4882619"/>
            <a:ext cx="99908" cy="9990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80534" y="4892620"/>
            <a:ext cx="99908" cy="9990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-99908" y="5093546"/>
            <a:ext cx="99908" cy="9990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0309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6 0.01234 C -0.00174 -0.00031 -0.00747 0.01573 -0.00382 0.00092 C -0.00278 -0.00371 0.00139 -0.00988 0.00278 -0.01235 C 0.00382 -0.02006 0.0059 -0.02253 0.00833 -0.02901 C 0.00972 -0.03672 0.01232 -0.04382 0.01493 -0.05061 C 0.01666 -0.06079 0.01909 -0.07004 0.02048 -0.08053 C 0.02205 -0.09257 0.02118 -0.10491 0.02517 -0.1154 C 0.02673 -0.13083 0.02951 -0.14626 0.0335 -0.16014 L 0.0592 -0.26782 L 0.075 -0.32367 L 0.09861 -0.37952 L 0.13003 -0.43567 L 0.16944 -0.49152 L 0.20087 -0.5196 L 0.21666 -0.53348 L 0.24826 -0.56156 L 0.27969 -0.58964 L 0.31909 -0.61771 L 0.35052 -0.64548 " pathEditMode="relative" ptsTypes="fffffffAAAAAAAAAAAA">
                                      <p:cBhvr>
                                        <p:cTn id="21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33333E-6 -4.44444E-6 L 0.0158 -0.14012 L 0.0158 -0.20987 L 0.02379 -0.25216 L 0.02379 -0.27994 L 0.0316 -0.35 L 0.0474 -0.43395 L 0.05521 -0.49012 L 0.07882 -0.57407 L 0.11823 -0.65802 L 0.18125 -0.72808 L 0.22847 -0.78395 L 0.28351 -0.82592 L 0.3309 -0.85401 " pathEditMode="relative" ptsTypes="AAAAAAAAAAAAAA">
                                      <p:cBhvr>
                                        <p:cTn id="3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01042 -0.01265 L 0.02899 -0.0549 L 0.05243 -0.08267 L 0.0684 -0.09685 L 0.0842 -0.12461 L 0.10764 -0.15268 L 0.13125 -0.19463 L 0.15486 -0.23658 L 0.18645 -0.29272 L 0.20989 -0.36243 L 0.22569 -0.43245 L 0.22569 -0.46052 L 0.21805 -0.51635 L 0.20989 -0.55861 L 0.19444 -0.60056 L 0.17083 -0.65639 L 0.14722 -0.69833 L 0.11545 -0.75447 L 0.0842 -0.8103 " pathEditMode="relative" ptsTypes="AAAAAAAAAAAAAAAAAAA">
                                      <p:cBhvr>
                                        <p:cTn id="4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2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643 -0.0108 L 0.04861 -0.03889 L 0.07222 -0.05309 L 0.10382 -0.08086 L 0.13524 -0.12284 L 0.17465 -0.16481 L 0.21406 -0.2071 L 0.24548 -0.23488 L 0.28489 -0.27685 L 0.3243 -0.33302 L 0.35573 -0.38889 L 0.38732 -0.44506 L 0.40295 -0.48704 L 0.41875 -0.5429 " pathEditMode="relative" ptsTypes="AAAAAAAAAAAAAA">
                                      <p:cBhvr>
                                        <p:cTn id="5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3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0.00643 0.00401 L 0.04861 -0.06605 L 0.08802 -0.07994 L 0.13524 -0.10802 L 0.18246 -0.12191 L 0.22187 -0.13611 L 0.25347 -0.15 L 0.29271 -0.16389 L 0.3243 -0.17809 L 0.35573 -0.19198 L 0.41094 -0.22006 " pathEditMode="relative" ptsTypes="AAAAAAAAAAA">
                                      <p:cBhvr>
                                        <p:cTn id="6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2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17" grpId="0" animBg="1"/>
      <p:bldP spid="17" grpId="1" animBg="1"/>
      <p:bldP spid="17" grpId="2" animBg="1"/>
      <p:bldP spid="41" grpId="0"/>
      <p:bldP spid="6" grpId="0" animBg="1"/>
      <p:bldP spid="8" grpId="0" animBg="1"/>
      <p:bldP spid="9" grpId="0" animBg="1"/>
      <p:bldP spid="10" grpId="0" animBg="1"/>
      <p:bldP spid="12" grpId="0" animBg="1"/>
      <p:bldP spid="23" grpId="0" animBg="1"/>
      <p:bldP spid="23" grpId="1" animBg="1"/>
      <p:bldP spid="23" grpId="2" animBg="1"/>
      <p:bldP spid="21" grpId="0" animBg="1"/>
      <p:bldP spid="21" grpId="1" animBg="1"/>
      <p:bldP spid="21" grpId="3" animBg="1"/>
      <p:bldP spid="24" grpId="0" animBg="1"/>
      <p:bldP spid="24" grpId="1" animBg="1"/>
      <p:bldP spid="24" grpId="2" animBg="1"/>
      <p:bldP spid="16" grpId="0" animBg="1"/>
      <p:bldP spid="16" grpId="1" animBg="1"/>
      <p:bldP spid="16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lib.convdocs.org/pars_docs/refs/64/63782/63782_html_m275f321e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39329"/>
            <a:ext cx="8454736" cy="3456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TextBox 2"/>
          <p:cNvSpPr txBox="1"/>
          <p:nvPr/>
        </p:nvSpPr>
        <p:spPr>
          <a:xfrm>
            <a:off x="323850" y="3899252"/>
            <a:ext cx="845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Фотография треков двух осколков, образовавшихся при делении ядра атома урана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07241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932363" y="166669"/>
            <a:ext cx="38877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Закон сохранения импульса: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/>
              <a:t>вектор-</a:t>
            </a:r>
            <a:r>
              <a:rPr lang="ru-RU" dirty="0" err="1" smtClean="0"/>
              <a:t>ная</a:t>
            </a:r>
            <a:r>
              <a:rPr lang="ru-RU" dirty="0" smtClean="0"/>
              <a:t> сумма импульсов тел, составляю-</a:t>
            </a:r>
            <a:r>
              <a:rPr lang="ru-RU" dirty="0" err="1" smtClean="0"/>
              <a:t>щих</a:t>
            </a:r>
            <a:r>
              <a:rPr lang="ru-RU" dirty="0" smtClean="0"/>
              <a:t> замкнутую систему, не меняется с течением времени при любых </a:t>
            </a:r>
            <a:r>
              <a:rPr lang="ru-RU" dirty="0" err="1" smtClean="0"/>
              <a:t>дви-жениях</a:t>
            </a:r>
            <a:r>
              <a:rPr lang="ru-RU" dirty="0" smtClean="0"/>
              <a:t> и взаимодействиях этих тел</a:t>
            </a:r>
            <a:r>
              <a:rPr lang="ru-RU" dirty="0"/>
              <a:t>.</a:t>
            </a:r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700" y="262126"/>
            <a:ext cx="2675316" cy="2366169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>
          <a:xfrm>
            <a:off x="253836" y="460990"/>
            <a:ext cx="1862124" cy="1952486"/>
            <a:chOff x="2422092" y="2739045"/>
            <a:chExt cx="1862124" cy="1952486"/>
          </a:xfrm>
        </p:grpSpPr>
        <p:sp>
          <p:nvSpPr>
            <p:cNvPr id="6" name="Прямоугольник 5"/>
            <p:cNvSpPr/>
            <p:nvPr/>
          </p:nvSpPr>
          <p:spPr>
            <a:xfrm flipH="1">
              <a:off x="2710124" y="2739045"/>
              <a:ext cx="1296392" cy="219799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/>
          </p:nvCxnSpPr>
          <p:spPr>
            <a:xfrm flipH="1">
              <a:off x="3502212" y="2962967"/>
              <a:ext cx="0" cy="144016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flipH="1">
              <a:off x="3211848" y="2962967"/>
              <a:ext cx="0" cy="144016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Овал 8"/>
            <p:cNvSpPr/>
            <p:nvPr/>
          </p:nvSpPr>
          <p:spPr>
            <a:xfrm flipH="1">
              <a:off x="3358196" y="4403499"/>
              <a:ext cx="288032" cy="288032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 flipH="1">
              <a:off x="2422092" y="4139106"/>
              <a:ext cx="288032" cy="288032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1" name="Прямая соединительная линия 10"/>
            <p:cNvCxnSpPr/>
            <p:nvPr/>
          </p:nvCxnSpPr>
          <p:spPr>
            <a:xfrm flipH="1">
              <a:off x="2638364" y="2958844"/>
              <a:ext cx="573484" cy="1220708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Дуга 11"/>
            <p:cNvSpPr/>
            <p:nvPr/>
          </p:nvSpPr>
          <p:spPr>
            <a:xfrm rot="14833852" flipH="1">
              <a:off x="3026703" y="3137767"/>
              <a:ext cx="302155" cy="421232"/>
            </a:xfrm>
            <a:prstGeom prst="arc">
              <a:avLst>
                <a:gd name="adj1" fmla="val 16408307"/>
                <a:gd name="adj2" fmla="val 20733965"/>
              </a:avLst>
            </a:prstGeom>
            <a:ln w="19050"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 flipH="1">
                  <a:off x="2904816" y="3611116"/>
                  <a:ext cx="33759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sz="1400" i="1" smtClean="0">
                            <a:latin typeface="Cambria Math"/>
                            <a:ea typeface="Cambria Math"/>
                          </a:rPr>
                          <m:t>𝛼</m:t>
                        </m:r>
                      </m:oMath>
                    </m:oMathPara>
                  </a14:m>
                  <a:endParaRPr lang="ru-RU" sz="1400" dirty="0"/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flipH="1">
                  <a:off x="2904816" y="3611116"/>
                  <a:ext cx="337593" cy="307777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4" name="Группа 13"/>
            <p:cNvGrpSpPr/>
            <p:nvPr/>
          </p:nvGrpSpPr>
          <p:grpSpPr>
            <a:xfrm flipH="1">
              <a:off x="3333135" y="2958844"/>
              <a:ext cx="750033" cy="1220708"/>
              <a:chOff x="2790764" y="2942522"/>
              <a:chExt cx="750033" cy="1220708"/>
            </a:xfrm>
          </p:grpSpPr>
          <p:cxnSp>
            <p:nvCxnSpPr>
              <p:cNvPr id="18" name="Прямая соединительная линия 17"/>
              <p:cNvCxnSpPr/>
              <p:nvPr/>
            </p:nvCxnSpPr>
            <p:spPr>
              <a:xfrm flipH="1">
                <a:off x="2790764" y="2942522"/>
                <a:ext cx="573484" cy="1220708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Дуга 18"/>
              <p:cNvSpPr/>
              <p:nvPr/>
            </p:nvSpPr>
            <p:spPr>
              <a:xfrm rot="14833852" flipH="1">
                <a:off x="3179103" y="3121445"/>
                <a:ext cx="302155" cy="421232"/>
              </a:xfrm>
              <a:prstGeom prst="arc">
                <a:avLst>
                  <a:gd name="adj1" fmla="val 16408307"/>
                  <a:gd name="adj2" fmla="val 20733965"/>
                </a:avLst>
              </a:prstGeom>
              <a:ln w="19050"/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TextBox 19"/>
                  <p:cNvSpPr txBox="1"/>
                  <p:nvPr/>
                </p:nvSpPr>
                <p:spPr>
                  <a:xfrm flipH="1">
                    <a:off x="3057216" y="3594794"/>
                    <a:ext cx="337593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ru-RU" sz="1400" i="1" smtClean="0">
                              <a:latin typeface="Cambria Math"/>
                              <a:ea typeface="Cambria Math"/>
                            </a:rPr>
                            <m:t>𝛼</m:t>
                          </m:r>
                        </m:oMath>
                      </m:oMathPara>
                    </a14:m>
                    <a:endParaRPr lang="ru-RU" sz="1400" dirty="0"/>
                  </a:p>
                </p:txBody>
              </p:sp>
            </mc:Choice>
            <mc:Fallback xmlns="">
              <p:sp>
                <p:nvSpPr>
                  <p:cNvPr id="49" name="TextBox 4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flipH="1">
                    <a:off x="3057216" y="3594794"/>
                    <a:ext cx="337593" cy="307777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ru-RU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5" name="Овал 14"/>
            <p:cNvSpPr/>
            <p:nvPr/>
          </p:nvSpPr>
          <p:spPr>
            <a:xfrm flipH="1">
              <a:off x="3062412" y="4403127"/>
              <a:ext cx="288032" cy="288032"/>
            </a:xfrm>
            <a:prstGeom prst="ellipse">
              <a:avLst/>
            </a:prstGeom>
            <a:ln>
              <a:prstDash val="dash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3996184" y="4139106"/>
              <a:ext cx="288032" cy="288032"/>
            </a:xfrm>
            <a:prstGeom prst="ellipse">
              <a:avLst/>
            </a:prstGeom>
            <a:ln>
              <a:prstDash val="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3" name="Прямоугольник 72"/>
          <p:cNvSpPr/>
          <p:nvPr/>
        </p:nvSpPr>
        <p:spPr>
          <a:xfrm>
            <a:off x="4929547" y="1751132"/>
            <a:ext cx="388919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Ядерная </a:t>
            </a:r>
            <a:r>
              <a:rPr lang="ru-RU" b="1" dirty="0"/>
              <a:t>реакция</a:t>
            </a:r>
            <a:r>
              <a:rPr lang="ru-RU" dirty="0"/>
              <a:t> — это процесс </a:t>
            </a:r>
            <a:r>
              <a:rPr lang="ru-RU" dirty="0" err="1" smtClean="0"/>
              <a:t>вза-имодействия</a:t>
            </a:r>
            <a:r>
              <a:rPr lang="ru-RU" dirty="0" smtClean="0"/>
              <a:t> </a:t>
            </a:r>
            <a:r>
              <a:rPr lang="ru-RU" dirty="0"/>
              <a:t>атомного ядра с другим ядром или элементарной частицей, сопровождающийся изменением </a:t>
            </a:r>
            <a:r>
              <a:rPr lang="ru-RU" dirty="0" smtClean="0"/>
              <a:t>состава </a:t>
            </a:r>
            <a:r>
              <a:rPr lang="ru-RU" dirty="0"/>
              <a:t>и структуры ядра и </a:t>
            </a:r>
            <a:r>
              <a:rPr lang="ru-RU" dirty="0" smtClean="0"/>
              <a:t>выделе-</a:t>
            </a:r>
            <a:r>
              <a:rPr lang="ru-RU" dirty="0" err="1" smtClean="0"/>
              <a:t>нием</a:t>
            </a:r>
            <a:r>
              <a:rPr lang="ru-RU" dirty="0" smtClean="0"/>
              <a:t> </a:t>
            </a:r>
            <a:r>
              <a:rPr lang="ru-RU" dirty="0"/>
              <a:t>большого количества энергии.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4929547" y="3509718"/>
            <a:ext cx="3875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Закон сохранения заряда и массового числа:</a:t>
            </a:r>
            <a:endParaRPr lang="ru-RU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Прямоугольник 139"/>
              <p:cNvSpPr/>
              <p:nvPr/>
            </p:nvSpPr>
            <p:spPr>
              <a:xfrm>
                <a:off x="338105" y="2787774"/>
                <a:ext cx="3860865" cy="5316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sz="28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ru-RU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7</m:t>
                          </m:r>
                        </m:sub>
                        <m:sup>
                          <m:r>
                            <a:rPr lang="ru-RU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14</m:t>
                          </m:r>
                        </m:sup>
                        <m:e>
                          <m:r>
                            <a:rPr lang="en-US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𝑁</m:t>
                          </m:r>
                        </m:e>
                      </m:sPre>
                      <m:r>
                        <a:rPr lang="ru-RU" sz="2800" i="1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sPre>
                        <m:sPrePr>
                          <m:ctrlPr>
                            <a:rPr lang="ru-RU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ru-RU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ru-RU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4</m:t>
                          </m:r>
                        </m:sup>
                        <m:e>
                          <m:r>
                            <a:rPr lang="ru-RU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𝐻𝑒</m:t>
                          </m:r>
                        </m:e>
                      </m:sPre>
                      <m:r>
                        <a:rPr lang="ru-RU" sz="2800" i="1">
                          <a:solidFill>
                            <a:schemeClr val="tx2"/>
                          </a:solidFill>
                          <a:latin typeface="Cambria Math"/>
                        </a:rPr>
                        <m:t>→</m:t>
                      </m:r>
                      <m:sPre>
                        <m:sPrePr>
                          <m:ctrlPr>
                            <a:rPr lang="ru-RU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ru-RU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8</m:t>
                          </m:r>
                        </m:sub>
                        <m:sup>
                          <m:r>
                            <a:rPr lang="ru-RU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17</m:t>
                          </m:r>
                        </m:sup>
                        <m:e>
                          <m:r>
                            <a:rPr lang="ru-RU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𝑂</m:t>
                          </m:r>
                        </m:e>
                      </m:sPre>
                      <m:r>
                        <a:rPr lang="ru-RU" sz="2800" i="1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sPre>
                        <m:sPrePr>
                          <m:ctrlPr>
                            <a:rPr lang="ru-RU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ru-RU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ru-RU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1</m:t>
                          </m:r>
                        </m:sup>
                        <m:e>
                          <m:r>
                            <a:rPr lang="ru-RU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𝐻</m:t>
                          </m:r>
                        </m:e>
                      </m:sPre>
                    </m:oMath>
                  </m:oMathPara>
                </a14:m>
                <a:endParaRPr lang="ru-RU" sz="28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140" name="Прямоугольник 1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105" y="2787774"/>
                <a:ext cx="3860865" cy="53168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9" name="TextBox 148"/>
          <p:cNvSpPr txBox="1"/>
          <p:nvPr/>
        </p:nvSpPr>
        <p:spPr>
          <a:xfrm>
            <a:off x="438160" y="2715766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14</a:t>
            </a:r>
            <a:endParaRPr lang="ru-RU" sz="2000" dirty="0"/>
          </a:p>
        </p:txBody>
      </p:sp>
      <p:sp>
        <p:nvSpPr>
          <p:cNvPr id="150" name="TextBox 149"/>
          <p:cNvSpPr txBox="1"/>
          <p:nvPr/>
        </p:nvSpPr>
        <p:spPr>
          <a:xfrm>
            <a:off x="1444019" y="2716967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4</a:t>
            </a:r>
            <a:endParaRPr lang="ru-RU" sz="2000" dirty="0"/>
          </a:p>
        </p:txBody>
      </p:sp>
      <p:sp>
        <p:nvSpPr>
          <p:cNvPr id="151" name="TextBox 150"/>
          <p:cNvSpPr txBox="1"/>
          <p:nvPr/>
        </p:nvSpPr>
        <p:spPr>
          <a:xfrm>
            <a:off x="2555776" y="2736201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17</a:t>
            </a:r>
            <a:endParaRPr lang="ru-RU" sz="2000" dirty="0"/>
          </a:p>
        </p:txBody>
      </p:sp>
      <p:sp>
        <p:nvSpPr>
          <p:cNvPr id="152" name="TextBox 151"/>
          <p:cNvSpPr txBox="1"/>
          <p:nvPr/>
        </p:nvSpPr>
        <p:spPr>
          <a:xfrm>
            <a:off x="3527326" y="2723114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1</a:t>
            </a:r>
            <a:endParaRPr lang="ru-RU" sz="2000" dirty="0"/>
          </a:p>
        </p:txBody>
      </p:sp>
      <p:sp>
        <p:nvSpPr>
          <p:cNvPr id="153" name="TextBox 152"/>
          <p:cNvSpPr txBox="1"/>
          <p:nvPr/>
        </p:nvSpPr>
        <p:spPr>
          <a:xfrm>
            <a:off x="3534197" y="2938842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1</a:t>
            </a:r>
            <a:endParaRPr lang="ru-RU" sz="2000" dirty="0"/>
          </a:p>
        </p:txBody>
      </p:sp>
      <p:sp>
        <p:nvSpPr>
          <p:cNvPr id="154" name="TextBox 153"/>
          <p:cNvSpPr txBox="1"/>
          <p:nvPr/>
        </p:nvSpPr>
        <p:spPr>
          <a:xfrm>
            <a:off x="2685618" y="2944044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8</a:t>
            </a:r>
            <a:endParaRPr lang="ru-RU" sz="2000" dirty="0"/>
          </a:p>
        </p:txBody>
      </p:sp>
      <p:sp>
        <p:nvSpPr>
          <p:cNvPr id="155" name="TextBox 154"/>
          <p:cNvSpPr txBox="1"/>
          <p:nvPr/>
        </p:nvSpPr>
        <p:spPr>
          <a:xfrm>
            <a:off x="1440671" y="2955772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2</a:t>
            </a:r>
            <a:endParaRPr lang="ru-RU" sz="2000" dirty="0"/>
          </a:p>
        </p:txBody>
      </p:sp>
      <p:sp>
        <p:nvSpPr>
          <p:cNvPr id="156" name="TextBox 155"/>
          <p:cNvSpPr txBox="1"/>
          <p:nvPr/>
        </p:nvSpPr>
        <p:spPr>
          <a:xfrm>
            <a:off x="579646" y="294456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7</a:t>
            </a:r>
            <a:endParaRPr lang="ru-RU" sz="2000" dirty="0"/>
          </a:p>
        </p:txBody>
      </p:sp>
      <p:sp>
        <p:nvSpPr>
          <p:cNvPr id="157" name="TextBox 156"/>
          <p:cNvSpPr txBox="1"/>
          <p:nvPr/>
        </p:nvSpPr>
        <p:spPr>
          <a:xfrm>
            <a:off x="337459" y="3579862"/>
            <a:ext cx="898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Заряд:</a:t>
            </a:r>
            <a:endParaRPr lang="ru-RU" sz="2000" dirty="0"/>
          </a:p>
        </p:txBody>
      </p:sp>
      <p:sp>
        <p:nvSpPr>
          <p:cNvPr id="158" name="TextBox 157"/>
          <p:cNvSpPr txBox="1"/>
          <p:nvPr/>
        </p:nvSpPr>
        <p:spPr>
          <a:xfrm>
            <a:off x="1434434" y="3579862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+</a:t>
            </a:r>
            <a:endParaRPr lang="ru-RU" dirty="0"/>
          </a:p>
        </p:txBody>
      </p:sp>
      <p:sp>
        <p:nvSpPr>
          <p:cNvPr id="159" name="TextBox 158"/>
          <p:cNvSpPr txBox="1"/>
          <p:nvPr/>
        </p:nvSpPr>
        <p:spPr>
          <a:xfrm>
            <a:off x="1815491" y="3579862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=</a:t>
            </a:r>
            <a:endParaRPr lang="ru-RU" dirty="0"/>
          </a:p>
        </p:txBody>
      </p:sp>
      <p:sp>
        <p:nvSpPr>
          <p:cNvPr id="160" name="TextBox 159"/>
          <p:cNvSpPr txBox="1"/>
          <p:nvPr/>
        </p:nvSpPr>
        <p:spPr>
          <a:xfrm>
            <a:off x="2283172" y="3579862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+</a:t>
            </a:r>
            <a:endParaRPr lang="ru-RU" dirty="0"/>
          </a:p>
        </p:txBody>
      </p:sp>
      <p:sp>
        <p:nvSpPr>
          <p:cNvPr id="161" name="TextBox 160"/>
          <p:cNvSpPr txBox="1"/>
          <p:nvPr/>
        </p:nvSpPr>
        <p:spPr>
          <a:xfrm>
            <a:off x="321371" y="4156049"/>
            <a:ext cx="20251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Массовое число:</a:t>
            </a:r>
            <a:endParaRPr lang="ru-RU" sz="2000" dirty="0"/>
          </a:p>
        </p:txBody>
      </p:sp>
      <p:sp>
        <p:nvSpPr>
          <p:cNvPr id="162" name="TextBox 161"/>
          <p:cNvSpPr txBox="1"/>
          <p:nvPr/>
        </p:nvSpPr>
        <p:spPr>
          <a:xfrm>
            <a:off x="2562759" y="4156049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+</a:t>
            </a:r>
            <a:endParaRPr lang="ru-RU" dirty="0"/>
          </a:p>
        </p:txBody>
      </p:sp>
      <p:sp>
        <p:nvSpPr>
          <p:cNvPr id="163" name="TextBox 162"/>
          <p:cNvSpPr txBox="1"/>
          <p:nvPr/>
        </p:nvSpPr>
        <p:spPr>
          <a:xfrm>
            <a:off x="3000128" y="4156049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=</a:t>
            </a:r>
            <a:endParaRPr lang="ru-RU" dirty="0"/>
          </a:p>
        </p:txBody>
      </p:sp>
      <p:sp>
        <p:nvSpPr>
          <p:cNvPr id="164" name="TextBox 163"/>
          <p:cNvSpPr txBox="1"/>
          <p:nvPr/>
        </p:nvSpPr>
        <p:spPr>
          <a:xfrm>
            <a:off x="3509814" y="4156049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+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99629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96296E-6 L 0.07187 0.12592 " pathEditMode="relative" rAng="0" ptsTypes="AA">
                                      <p:cBhvr>
                                        <p:cTn id="40" dur="7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94" y="6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5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2.46914E-7 L 0.01805 0.12438 " pathEditMode="relative" rAng="0" ptsTypes="AA">
                                      <p:cBhvr>
                                        <p:cTn id="52" dur="75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3" y="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35802E-6 L -0.06944 0.12593 " pathEditMode="relative" ptsTypes="AA">
                                      <p:cBhvr>
                                        <p:cTn id="64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25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75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27778E-6 -5.92593E-6 L -0.1132 0.12592 " pathEditMode="relative" ptsTypes="AA">
                                      <p:cBhvr>
                                        <p:cTn id="76" dur="7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69136E-6 L 0.19948 0.28302 " pathEditMode="relative" rAng="0" ptsTypes="AA">
                                      <p:cBhvr>
                                        <p:cTn id="89" dur="12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65" y="141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75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25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07407E-6 L 0.14584 0.28272 " pathEditMode="relative" ptsTypes="AA">
                                      <p:cBhvr>
                                        <p:cTn id="101" dur="12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0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34568E-6 L 0.07014 0.27901 " pathEditMode="relative" rAng="0" ptsTypes="AA">
                                      <p:cBhvr>
                                        <p:cTn id="113" dur="12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7" y="139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25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75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0.00093 L 0.01875 0.28056 " pathEditMode="relative" ptsTypes="AA">
                                      <p:cBhvr>
                                        <p:cTn id="125" dur="125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3" grpId="0"/>
      <p:bldP spid="138" grpId="0"/>
      <p:bldP spid="140" grpId="0"/>
      <p:bldP spid="149" grpId="0"/>
      <p:bldP spid="149" grpId="1"/>
      <p:bldP spid="150" grpId="0"/>
      <p:bldP spid="150" grpId="1"/>
      <p:bldP spid="151" grpId="0"/>
      <p:bldP spid="151" grpId="1"/>
      <p:bldP spid="152" grpId="0"/>
      <p:bldP spid="152" grpId="1"/>
      <p:bldP spid="153" grpId="0"/>
      <p:bldP spid="153" grpId="1"/>
      <p:bldP spid="154" grpId="0"/>
      <p:bldP spid="154" grpId="1"/>
      <p:bldP spid="155" grpId="0"/>
      <p:bldP spid="155" grpId="1"/>
      <p:bldP spid="156" grpId="0"/>
      <p:bldP spid="156" grpId="1"/>
      <p:bldP spid="157" grpId="0"/>
      <p:bldP spid="158" grpId="0"/>
      <p:bldP spid="159" grpId="0"/>
      <p:bldP spid="160" grpId="0"/>
      <p:bldP spid="161" grpId="0"/>
      <p:bldP spid="162" grpId="0"/>
      <p:bldP spid="163" grpId="0"/>
      <p:bldP spid="16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lib.convdocs.org/pars_docs/refs/64/63782/63782_html_m275f321e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024333"/>
            <a:ext cx="8508510" cy="33476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TextBox 2"/>
          <p:cNvSpPr txBox="1"/>
          <p:nvPr/>
        </p:nvSpPr>
        <p:spPr>
          <a:xfrm>
            <a:off x="3601253" y="78115"/>
            <a:ext cx="19414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Ход работы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7871" y="561225"/>
            <a:ext cx="85004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Задание 1:</a:t>
            </a:r>
            <a:r>
              <a:rPr lang="ru-RU" sz="2000" dirty="0" smtClean="0"/>
              <a:t> рассмотрите </a:t>
            </a:r>
            <a:r>
              <a:rPr lang="ru-RU" sz="2000" dirty="0"/>
              <a:t>фотографию и найдите треки осколков.</a:t>
            </a:r>
          </a:p>
        </p:txBody>
      </p:sp>
    </p:spTree>
    <p:extLst>
      <p:ext uri="{BB962C8B-B14F-4D97-AF65-F5344CB8AC3E}">
        <p14:creationId xmlns:p14="http://schemas.microsoft.com/office/powerpoint/2010/main" val="21302104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lib.convdocs.org/pars_docs/refs/64/63782/63782_html_m275f321e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45" y="1024333"/>
            <a:ext cx="8508510" cy="33476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Прямоугольник 3"/>
          <p:cNvSpPr/>
          <p:nvPr/>
        </p:nvSpPr>
        <p:spPr>
          <a:xfrm>
            <a:off x="309469" y="195486"/>
            <a:ext cx="85004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Задание 2:</a:t>
            </a:r>
            <a:r>
              <a:rPr lang="ru-RU" sz="2000" dirty="0" smtClean="0"/>
              <a:t> измерьте </a:t>
            </a:r>
            <a:r>
              <a:rPr lang="ru-RU" sz="2000" dirty="0"/>
              <a:t>длины треков осколков с помощью миллиметровой измерительной линейки и сравните их.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74" y="3336851"/>
            <a:ext cx="5735060" cy="79208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692"/>
          <a:stretch/>
        </p:blipFill>
        <p:spPr>
          <a:xfrm>
            <a:off x="4919299" y="3306127"/>
            <a:ext cx="3573462" cy="792088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 flipH="1">
            <a:off x="411720" y="2679104"/>
            <a:ext cx="1" cy="727610"/>
          </a:xfrm>
          <a:prstGeom prst="line">
            <a:avLst/>
          </a:prstGeom>
          <a:ln w="1905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088754" y="2211710"/>
            <a:ext cx="1" cy="1152128"/>
          </a:xfrm>
          <a:prstGeom prst="line">
            <a:avLst/>
          </a:prstGeom>
          <a:ln w="1905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H="1">
            <a:off x="8043624" y="2207945"/>
            <a:ext cx="2" cy="1123582"/>
          </a:xfrm>
          <a:prstGeom prst="line">
            <a:avLst/>
          </a:prstGeom>
          <a:ln w="1905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108178" y="2207945"/>
            <a:ext cx="0" cy="1155893"/>
          </a:xfrm>
          <a:prstGeom prst="line">
            <a:avLst/>
          </a:prstGeom>
          <a:ln w="1905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27944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lib.convdocs.org/pars_docs/refs/64/63782/63782_html_m275f321e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030" y="1207256"/>
            <a:ext cx="6578933" cy="25884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Прямоугольник 3"/>
          <p:cNvSpPr/>
          <p:nvPr/>
        </p:nvSpPr>
        <p:spPr>
          <a:xfrm>
            <a:off x="323851" y="195486"/>
            <a:ext cx="84972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Задание </a:t>
            </a:r>
            <a:r>
              <a:rPr lang="en-US" b="1" dirty="0" smtClean="0"/>
              <a:t>3</a:t>
            </a:r>
            <a:r>
              <a:rPr lang="ru-RU" b="1" dirty="0" smtClean="0"/>
              <a:t>:</a:t>
            </a:r>
            <a:r>
              <a:rPr lang="ru-RU" dirty="0" smtClean="0"/>
              <a:t> пользуясь </a:t>
            </a:r>
            <a:r>
              <a:rPr lang="ru-RU" dirty="0"/>
              <a:t>законом сохранения импульса, объясните, почему осколки, образовавшиеся при делении ядра атома урана, разлетелись в противоположных направлениях.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3221" y="3956334"/>
            <a:ext cx="85169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Одинаковы ли заряды и энергия осколков</a:t>
            </a:r>
            <a:r>
              <a:rPr lang="ru-RU" dirty="0" smtClean="0"/>
              <a:t>?</a:t>
            </a:r>
            <a:r>
              <a:rPr lang="en-US" dirty="0" smtClean="0"/>
              <a:t> </a:t>
            </a:r>
            <a:r>
              <a:rPr lang="ru-RU" dirty="0" smtClean="0"/>
              <a:t>По каким признакам вы можете судить об этом?</a:t>
            </a:r>
          </a:p>
        </p:txBody>
      </p:sp>
    </p:spTree>
    <p:extLst>
      <p:ext uri="{BB962C8B-B14F-4D97-AF65-F5344CB8AC3E}">
        <p14:creationId xmlns:p14="http://schemas.microsoft.com/office/powerpoint/2010/main" val="26882140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lib.convdocs.org/pars_docs/refs/64/63782/63782_html_m275f321e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533" y="1036573"/>
            <a:ext cx="6578933" cy="25884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Прямоугольник 5"/>
          <p:cNvSpPr/>
          <p:nvPr/>
        </p:nvSpPr>
        <p:spPr>
          <a:xfrm>
            <a:off x="318335" y="266919"/>
            <a:ext cx="84972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Задание </a:t>
            </a:r>
            <a:r>
              <a:rPr lang="en-US" b="1" dirty="0" smtClean="0"/>
              <a:t>4</a:t>
            </a:r>
            <a:r>
              <a:rPr lang="ru-RU" b="1" dirty="0" smtClean="0"/>
              <a:t>:</a:t>
            </a:r>
            <a:r>
              <a:rPr lang="ru-RU" dirty="0"/>
              <a:t> </a:t>
            </a:r>
            <a:r>
              <a:rPr lang="ru-RU" dirty="0" smtClean="0"/>
              <a:t>одна </a:t>
            </a:r>
            <a:r>
              <a:rPr lang="ru-RU" dirty="0"/>
              <a:t>из возможных реакций деления урана может быть записана в символическом виде следующим образом: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984238" y="2158114"/>
                <a:ext cx="516449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sz="2800" i="1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ru-RU" sz="2800" b="0" i="1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  <m:t>92</m:t>
                          </m:r>
                        </m:sub>
                        <m:sup/>
                        <m:e>
                          <m:r>
                            <a:rPr lang="en-US" sz="2800" b="0" i="1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  <m:t>𝑈</m:t>
                          </m:r>
                        </m:e>
                      </m:sPre>
                      <m:r>
                        <a:rPr lang="en-US" sz="2800" b="0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+</m:t>
                      </m:r>
                      <m:sPre>
                        <m:sPrePr>
                          <m:ctrlPr>
                            <a:rPr lang="en-US" sz="2800" b="0" i="1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sz="2800" b="0" i="1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  <m:sup/>
                        <m:e>
                          <m:r>
                            <a:rPr lang="en-US" sz="2800" b="0" i="1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  <m:t>𝑛</m:t>
                          </m:r>
                        </m:e>
                      </m:sPre>
                      <m:r>
                        <a:rPr lang="en-US" sz="2800" b="0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 </m:t>
                      </m:r>
                      <m:r>
                        <a:rPr lang="ru-RU" sz="2800" i="1" smtClean="0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en-US" sz="2800" b="0" i="1" smtClean="0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sPre>
                        <m:sPrePr>
                          <m:ctrlPr>
                            <a:rPr lang="en-US" sz="2800" b="0" i="1" smtClean="0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PrePr>
                        <m:sub>
                          <m:r>
                            <a:rPr lang="en-US" sz="2800" b="0" i="1" smtClean="0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56</m:t>
                          </m:r>
                        </m:sub>
                        <m:sup/>
                        <m:e>
                          <m:r>
                            <a:rPr lang="en-US" sz="2800" b="0" i="1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  <m:t>𝐵𝑎</m:t>
                          </m:r>
                        </m:e>
                      </m:sPre>
                      <m:r>
                        <a:rPr lang="en-US" sz="2800" b="0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+</m:t>
                      </m:r>
                      <m:sPre>
                        <m:sPrePr>
                          <m:ctrlPr>
                            <a:rPr lang="en-US" sz="2800" b="0" i="1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sz="2800" b="0" i="1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  <m:t>𝑍</m:t>
                          </m:r>
                        </m:sub>
                        <m:sup/>
                        <m:e>
                          <m:r>
                            <a:rPr lang="en-US" sz="2800" b="0" i="1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  <m:t>𝑋</m:t>
                          </m:r>
                        </m:e>
                      </m:sPre>
                      <m:r>
                        <a:rPr lang="en-US" sz="2800" b="0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+2</m:t>
                      </m:r>
                      <m:r>
                        <a:rPr lang="en-US" sz="2800" i="1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sPre>
                        <m:sPrePr>
                          <m:ctrlPr>
                            <a:rPr lang="en-US" sz="2800" i="1" smtClean="0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PrePr>
                        <m:sub>
                          <m:r>
                            <a:rPr lang="en-US" sz="2800" b="0" i="1" smtClean="0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  <m:sup/>
                        <m:e>
                          <m:r>
                            <a:rPr lang="en-US" sz="2800" b="0" i="1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  <m:t>𝑛</m:t>
                          </m:r>
                        </m:e>
                      </m:sPre>
                    </m:oMath>
                  </m:oMathPara>
                </a14:m>
                <a:endParaRPr lang="ru-RU" sz="28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4238" y="2158114"/>
                <a:ext cx="5164491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Прямоугольник 6"/>
          <p:cNvSpPr/>
          <p:nvPr/>
        </p:nvSpPr>
        <p:spPr>
          <a:xfrm>
            <a:off x="312817" y="3795932"/>
            <a:ext cx="84972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Пользуясь законом сохранения заряда и таблицей Д.И. Менделеева, определите, что это за элемент.</a:t>
            </a:r>
          </a:p>
        </p:txBody>
      </p:sp>
    </p:spTree>
    <p:extLst>
      <p:ext uri="{BB962C8B-B14F-4D97-AF65-F5344CB8AC3E}">
        <p14:creationId xmlns:p14="http://schemas.microsoft.com/office/powerpoint/2010/main" val="21007056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921376" y="1275606"/>
            <a:ext cx="391134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Теперь вы можете оценить силу человеческого ума, его </a:t>
            </a:r>
            <a:r>
              <a:rPr lang="ru-RU" sz="2000" dirty="0" err="1" smtClean="0"/>
              <a:t>изобрета-тельность</a:t>
            </a:r>
            <a:r>
              <a:rPr lang="ru-RU" sz="2000" dirty="0" smtClean="0"/>
              <a:t> </a:t>
            </a:r>
            <a:r>
              <a:rPr lang="ru-RU" sz="2000" dirty="0"/>
              <a:t>и гениальную простоту найденных решений, в основе </a:t>
            </a:r>
            <a:r>
              <a:rPr lang="ru-RU" sz="2000" dirty="0" smtClean="0"/>
              <a:t>ко-</a:t>
            </a:r>
            <a:r>
              <a:rPr lang="ru-RU" sz="2000" dirty="0" err="1" smtClean="0"/>
              <a:t>торых</a:t>
            </a:r>
            <a:r>
              <a:rPr lang="ru-RU" sz="2000" dirty="0" smtClean="0"/>
              <a:t> </a:t>
            </a:r>
            <a:r>
              <a:rPr lang="ru-RU" sz="2000" dirty="0"/>
              <a:t>лежит, </a:t>
            </a:r>
            <a:r>
              <a:rPr lang="ru-RU" sz="2000" dirty="0" smtClean="0"/>
              <a:t>самоотверженный </a:t>
            </a:r>
            <a:r>
              <a:rPr lang="ru-RU" sz="2000" dirty="0"/>
              <a:t>труд многих поколений </a:t>
            </a:r>
            <a:r>
              <a:rPr lang="ru-RU" sz="2000" dirty="0" smtClean="0"/>
              <a:t>учёных</a:t>
            </a:r>
            <a:r>
              <a:rPr lang="ru-RU" sz="2000" dirty="0"/>
              <a:t>.</a:t>
            </a:r>
          </a:p>
        </p:txBody>
      </p:sp>
      <p:pic>
        <p:nvPicPr>
          <p:cNvPr id="1028" name="Picture 4" descr="http://home.onego.ru/~sony/517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73" y="360264"/>
            <a:ext cx="3881265" cy="40117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Прямоугольник 4"/>
          <p:cNvSpPr/>
          <p:nvPr/>
        </p:nvSpPr>
        <p:spPr>
          <a:xfrm>
            <a:off x="4942960" y="339725"/>
            <a:ext cx="39007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Не </a:t>
            </a:r>
            <a:r>
              <a:rPr lang="ru-RU" sz="2000" dirty="0">
                <a:solidFill>
                  <a:srgbClr val="C00000"/>
                </a:solidFill>
              </a:rPr>
              <a:t>забудьте сделать общий вывод о проделанной </a:t>
            </a:r>
            <a:r>
              <a:rPr lang="ru-RU" sz="2000" dirty="0" smtClean="0">
                <a:solidFill>
                  <a:srgbClr val="C00000"/>
                </a:solidFill>
              </a:rPr>
              <a:t>работе!</a:t>
            </a:r>
            <a:endParaRPr lang="ru-RU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5527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83c86207d6050fe80939dfc4e3e618eb6add57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442</Words>
  <Application>Microsoft Office PowerPoint</Application>
  <PresentationFormat>Экран (16:9)</PresentationFormat>
  <Paragraphs>54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24</cp:revision>
  <dcterms:created xsi:type="dcterms:W3CDTF">2014-04-22T07:01:45Z</dcterms:created>
  <dcterms:modified xsi:type="dcterms:W3CDTF">2014-05-03T08:20:34Z</dcterms:modified>
</cp:coreProperties>
</file>